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22860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45720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68580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91440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Rectangle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Line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Linked 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Linked list</a:t>
            </a:r>
          </a:p>
        </p:txBody>
      </p:sp>
      <p:sp>
        <p:nvSpPr>
          <p:cNvPr id="132" name="13th Practic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97941">
              <a:spcBef>
                <a:spcPts val="300"/>
              </a:spcBef>
              <a:defRPr sz="2448"/>
            </a:pPr>
            <a:r>
              <a:t>13th Practice</a:t>
            </a:r>
          </a:p>
          <a:p>
            <a:pPr defTabSz="297941">
              <a:spcBef>
                <a:spcPts val="300"/>
              </a:spcBef>
              <a:defRPr sz="2448"/>
            </a:pPr>
            <a:r>
              <a:t>Introduction to Programming</a:t>
            </a:r>
          </a:p>
          <a:p>
            <a:pPr defTabSz="297941">
              <a:spcBef>
                <a:spcPts val="300"/>
              </a:spcBef>
              <a:defRPr sz="1632"/>
            </a:pPr>
            <a:br/>
            <a:r>
              <a:rPr sz="1529"/>
              <a:t>Prof.Scott CH Huang, Thattapon S., Elaine</a:t>
            </a:r>
          </a:p>
        </p:txBody>
      </p:sp>
      <p:sp>
        <p:nvSpPr>
          <p:cNvPr id="133" name="Slide Number"/>
          <p:cNvSpPr txBox="1"/>
          <p:nvPr>
            <p:ph type="sldNum" sz="quarter" idx="4294967295"/>
          </p:nvPr>
        </p:nvSpPr>
        <p:spPr>
          <a:xfrm>
            <a:off x="12190045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E68A"/>
            </a:gs>
            <a:gs pos="100000">
              <a:srgbClr val="B3C2C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" name="Explanation of Exercise 13-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>
                <a:solidFill>
                  <a:srgbClr val="000000"/>
                </a:solidFill>
              </a:defRPr>
            </a:lvl1pPr>
          </a:lstStyle>
          <a:p>
            <a:pPr/>
            <a:r>
              <a:t>Explanation of Exercise 13-3</a:t>
            </a:r>
          </a:p>
        </p:txBody>
      </p:sp>
      <p:sp>
        <p:nvSpPr>
          <p:cNvPr id="179" name="Input:…"/>
          <p:cNvSpPr/>
          <p:nvPr/>
        </p:nvSpPr>
        <p:spPr>
          <a:xfrm>
            <a:off x="226162" y="2145056"/>
            <a:ext cx="3868211" cy="445446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b="1" i="0" spc="0">
                <a:solidFill>
                  <a:srgbClr val="000000"/>
                </a:solidFill>
              </a:defRPr>
            </a:pPr>
            <a:r>
              <a:t>Input: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4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1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2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3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4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</a:p>
          <a:p>
            <a:pPr>
              <a:spcBef>
                <a:spcPts val="0"/>
              </a:spcBef>
              <a:defRPr b="1" i="0" spc="0">
                <a:solidFill>
                  <a:srgbClr val="000000"/>
                </a:solidFill>
              </a:defRPr>
            </a:pPr>
            <a:r>
              <a:t>Input (For deletion):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3</a:t>
            </a:r>
          </a:p>
        </p:txBody>
      </p:sp>
      <p:sp>
        <p:nvSpPr>
          <p:cNvPr id="180" name="Output:…"/>
          <p:cNvSpPr/>
          <p:nvPr/>
        </p:nvSpPr>
        <p:spPr>
          <a:xfrm>
            <a:off x="4295525" y="2132576"/>
            <a:ext cx="8477214" cy="637744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b="1" i="0" spc="0">
                <a:solidFill>
                  <a:srgbClr val="000000"/>
                </a:solidFill>
              </a:defRPr>
            </a:pPr>
            <a:r>
              <a:t>Output: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entered in the list are: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1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2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3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4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Deletion completed successfully!!!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The new list are: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1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2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4                                                                                                                                                                                  </a:t>
            </a:r>
          </a:p>
          <a:p>
            <a:pPr lvl="2"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                                                                                                </a:t>
            </a:r>
          </a:p>
        </p:txBody>
      </p:sp>
      <p:sp>
        <p:nvSpPr>
          <p:cNvPr id="1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E68A"/>
            </a:gs>
            <a:gs pos="100000">
              <a:srgbClr val="B3C2C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Exercise 13-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>
                <a:solidFill>
                  <a:srgbClr val="000000"/>
                </a:solidFill>
              </a:defRPr>
            </a:lvl1pPr>
          </a:lstStyle>
          <a:p>
            <a:pPr/>
            <a:r>
              <a:t>Exercise 13-1</a:t>
            </a:r>
          </a:p>
        </p:txBody>
      </p:sp>
      <p:sp>
        <p:nvSpPr>
          <p:cNvPr id="137" name="Write a program in C to create a Singly Linked List, count the number of nodes, display Singly Linked List and display it again in reverse ord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Write a program in C to create a Singly Linked List, count the number of nodes, display Singly Linked List and display it again in reverse order.</a:t>
            </a:r>
          </a:p>
          <a:p>
            <a:pPr lvl="1" marL="698500" indent="-228600">
              <a:buClr>
                <a:srgbClr val="000000"/>
              </a:buClr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Input Data : 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t>The number of nodes (An integer)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t>The data for each node (An integer)</a:t>
            </a:r>
          </a:p>
        </p:txBody>
      </p:sp>
      <p:sp>
        <p:nvSpPr>
          <p:cNvPr id="138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E68A"/>
            </a:gs>
            <a:gs pos="100000">
              <a:srgbClr val="B3C2C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Explanation of Exercise 13-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>
                <a:solidFill>
                  <a:srgbClr val="000000"/>
                </a:solidFill>
              </a:defRPr>
            </a:lvl1pPr>
          </a:lstStyle>
          <a:p>
            <a:pPr/>
            <a:r>
              <a:t>Explanation of Exercise 13-1</a:t>
            </a:r>
          </a:p>
        </p:txBody>
      </p:sp>
      <p:sp>
        <p:nvSpPr>
          <p:cNvPr id="142" name="Input: See the sample I/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Clr>
                <a:srgbClr val="5C5C5C"/>
              </a:buClr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rPr b="1"/>
              <a:t>Input: </a:t>
            </a:r>
            <a:r>
              <a:t>See the sample I/O</a:t>
            </a:r>
          </a:p>
          <a:p>
            <a:pPr marL="228600" indent="-228600">
              <a:buClr>
                <a:srgbClr val="5C5C5C"/>
              </a:buClr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rPr b="1"/>
              <a:t>Input format: </a:t>
            </a:r>
            <a:r>
              <a:t>See the sample I/O</a:t>
            </a:r>
          </a:p>
          <a:p>
            <a:pPr marL="228600" indent="-228600">
              <a:buClr>
                <a:srgbClr val="5C5C5C"/>
              </a:buClr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rPr b="1"/>
              <a:t>Output:</a:t>
            </a:r>
            <a:r>
              <a:t> See the sample I/O</a:t>
            </a:r>
          </a:p>
          <a:p>
            <a:pPr marL="228600" indent="-228600">
              <a:buClr>
                <a:srgbClr val="5C5C5C"/>
              </a:buClr>
              <a:buSzPct val="80000"/>
              <a:buBlip>
                <a:blip r:embed="rId2"/>
              </a:buBlip>
              <a:defRPr b="1">
                <a:solidFill>
                  <a:srgbClr val="000000"/>
                </a:solidFill>
              </a:defRPr>
            </a:pPr>
            <a:r>
              <a:t>Output format:</a:t>
            </a:r>
          </a:p>
          <a:p>
            <a:pPr lvl="1" marL="698500" indent="-228600">
              <a:buSzPct val="80000"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r>
              <a:t>Display one line for a number of nodes</a:t>
            </a:r>
          </a:p>
          <a:p>
            <a:pPr lvl="1" marL="698500" indent="-228600">
              <a:buSzPct val="80000"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r>
              <a:t>Display line by line for Singly Linked List and the reverse order.</a:t>
            </a:r>
          </a:p>
        </p:txBody>
      </p:sp>
      <p:sp>
        <p:nvSpPr>
          <p:cNvPr id="143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E68A"/>
            </a:gs>
            <a:gs pos="100000">
              <a:srgbClr val="B3C2C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" name="Explanation of Exercise 13-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>
                <a:solidFill>
                  <a:srgbClr val="000000"/>
                </a:solidFill>
              </a:defRPr>
            </a:lvl1pPr>
          </a:lstStyle>
          <a:p>
            <a:pPr/>
            <a:r>
              <a:t>Explanation of Exercise 13-1</a:t>
            </a:r>
          </a:p>
        </p:txBody>
      </p:sp>
      <p:sp>
        <p:nvSpPr>
          <p:cNvPr id="147" name="Input:…"/>
          <p:cNvSpPr/>
          <p:nvPr/>
        </p:nvSpPr>
        <p:spPr>
          <a:xfrm>
            <a:off x="675464" y="2120095"/>
            <a:ext cx="5043290" cy="31671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b="1" i="0" spc="0">
                <a:solidFill>
                  <a:srgbClr val="000000"/>
                </a:solidFill>
              </a:defRPr>
            </a:pPr>
            <a:r>
              <a:t>Input: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4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1991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1992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1993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1994</a:t>
            </a:r>
          </a:p>
        </p:txBody>
      </p:sp>
      <p:sp>
        <p:nvSpPr>
          <p:cNvPr id="148" name="Output:…"/>
          <p:cNvSpPr/>
          <p:nvPr/>
        </p:nvSpPr>
        <p:spPr>
          <a:xfrm>
            <a:off x="6317482" y="2120095"/>
            <a:ext cx="6083959" cy="584098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b="1" i="0" spc="0">
                <a:solidFill>
                  <a:srgbClr val="000000"/>
                </a:solidFill>
              </a:defRPr>
            </a:pPr>
            <a:r>
              <a:t>Output: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Total number of nodes = 4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entered in the list are:                                                                                   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1991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1992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1993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1994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The list in reverse are :                                                                                    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1994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1993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1992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1991</a:t>
            </a:r>
          </a:p>
        </p:txBody>
      </p:sp>
      <p:sp>
        <p:nvSpPr>
          <p:cNvPr id="149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E68A"/>
            </a:gs>
            <a:gs pos="100000">
              <a:srgbClr val="B3C2C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Exercise 13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>
                <a:solidFill>
                  <a:srgbClr val="000000"/>
                </a:solidFill>
              </a:defRPr>
            </a:lvl1pPr>
          </a:lstStyle>
          <a:p>
            <a:pPr/>
            <a:r>
              <a:t>Exercise 13-2</a:t>
            </a:r>
          </a:p>
        </p:txBody>
      </p:sp>
      <p:sp>
        <p:nvSpPr>
          <p:cNvPr id="153" name="Write a program in C to insert a new node at the end of  a Singly Linked Lis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Write a program in C to insert a new node at the end of </a:t>
            </a:r>
            <a:br/>
            <a:r>
              <a:t>a Singly Linked List.</a:t>
            </a:r>
          </a:p>
          <a:p>
            <a:pPr lvl="1" marL="698500" indent="-228600">
              <a:buSzPct val="80000"/>
              <a:buBlip>
                <a:blip r:embed="rId2"/>
              </a:buBlip>
              <a:defRPr b="1">
                <a:solidFill>
                  <a:srgbClr val="000000"/>
                </a:solidFill>
              </a:defRPr>
            </a:pPr>
            <a:r>
              <a:t>Input Data: 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t>The number of nodes (An integer)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t>The data for each node (An integer)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t>The data to insert at the end of the list (An integer)</a:t>
            </a:r>
          </a:p>
        </p:txBody>
      </p:sp>
      <p:sp>
        <p:nvSpPr>
          <p:cNvPr id="154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E68A"/>
            </a:gs>
            <a:gs pos="100000">
              <a:srgbClr val="B3C2C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Explanation of Exercise 13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>
                <a:solidFill>
                  <a:srgbClr val="000000"/>
                </a:solidFill>
              </a:defRPr>
            </a:lvl1pPr>
          </a:lstStyle>
          <a:p>
            <a:pPr/>
            <a:r>
              <a:t>Explanation of Exercise 13-2</a:t>
            </a:r>
          </a:p>
        </p:txBody>
      </p:sp>
      <p:sp>
        <p:nvSpPr>
          <p:cNvPr id="158" name="Input: See the sample I/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rPr b="1"/>
              <a:t>Input:</a:t>
            </a:r>
            <a:r>
              <a:t> See the sample I/O</a:t>
            </a:r>
          </a:p>
          <a:p>
            <a:pPr marL="228600" indent="-228600"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rPr b="1"/>
              <a:t>Input format: </a:t>
            </a:r>
            <a:r>
              <a:t>See the sample I/O</a:t>
            </a:r>
          </a:p>
          <a:p>
            <a:pPr marL="228600" indent="-228600"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rPr b="1"/>
              <a:t>Output: </a:t>
            </a:r>
            <a:r>
              <a:t>See the sample I/O</a:t>
            </a:r>
          </a:p>
          <a:p>
            <a:pPr marL="228600" indent="-228600">
              <a:buSzPct val="80000"/>
              <a:buBlip>
                <a:blip r:embed="rId2"/>
              </a:buBlip>
              <a:defRPr b="1">
                <a:solidFill>
                  <a:srgbClr val="000000"/>
                </a:solidFill>
              </a:defRPr>
            </a:pPr>
            <a:r>
              <a:t>Output format:</a:t>
            </a:r>
          </a:p>
          <a:p>
            <a:pPr lvl="1">
              <a:defRPr b="1">
                <a:solidFill>
                  <a:srgbClr val="000000"/>
                </a:solidFill>
              </a:defRPr>
            </a:pPr>
            <a:r>
              <a:t>Display line by line for Singly Linked List</a:t>
            </a:r>
          </a:p>
          <a:p>
            <a:pPr lvl="1">
              <a:defRPr b="1">
                <a:solidFill>
                  <a:srgbClr val="000000"/>
                </a:solidFill>
              </a:defRPr>
            </a:pPr>
            <a:r>
              <a:t>Display line by line for Singly Linked List after insert</a:t>
            </a:r>
          </a:p>
        </p:txBody>
      </p:sp>
      <p:sp>
        <p:nvSpPr>
          <p:cNvPr id="159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E68A"/>
            </a:gs>
            <a:gs pos="100000">
              <a:srgbClr val="B3C2C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" name="Explanation of Exercise 13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>
                <a:solidFill>
                  <a:srgbClr val="000000"/>
                </a:solidFill>
              </a:defRPr>
            </a:lvl1pPr>
          </a:lstStyle>
          <a:p>
            <a:pPr/>
            <a:r>
              <a:t>Explanation of Exercise 13-2</a:t>
            </a:r>
          </a:p>
        </p:txBody>
      </p:sp>
      <p:sp>
        <p:nvSpPr>
          <p:cNvPr id="163" name="Input:…"/>
          <p:cNvSpPr/>
          <p:nvPr/>
        </p:nvSpPr>
        <p:spPr>
          <a:xfrm>
            <a:off x="226162" y="2145056"/>
            <a:ext cx="3868211" cy="452109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b="1" i="0" spc="0">
                <a:solidFill>
                  <a:srgbClr val="000000"/>
                </a:solidFill>
              </a:defRPr>
            </a:pPr>
            <a:r>
              <a:t>Input: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4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6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7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8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9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</a:p>
          <a:p>
            <a:pPr>
              <a:spcBef>
                <a:spcPts val="0"/>
              </a:spcBef>
              <a:defRPr b="1" i="0" spc="0">
                <a:solidFill>
                  <a:srgbClr val="000000"/>
                </a:solidFill>
              </a:defRPr>
            </a:pPr>
            <a:r>
              <a:t>Input (For insertion):</a:t>
            </a:r>
          </a:p>
          <a:p>
            <a:pPr>
              <a:spcBef>
                <a:spcPts val="0"/>
              </a:spcBef>
              <a:defRPr b="1" i="0" spc="0">
                <a:solidFill>
                  <a:srgbClr val="000000"/>
                </a:solidFill>
              </a:defRPr>
            </a:pPr>
            <a:r>
              <a:rPr b="0"/>
              <a:t>10</a:t>
            </a:r>
          </a:p>
        </p:txBody>
      </p:sp>
      <p:sp>
        <p:nvSpPr>
          <p:cNvPr id="164" name="Output:…"/>
          <p:cNvSpPr/>
          <p:nvPr/>
        </p:nvSpPr>
        <p:spPr>
          <a:xfrm>
            <a:off x="4295525" y="2132576"/>
            <a:ext cx="8477214" cy="658064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b="1" i="0" spc="0">
                <a:solidFill>
                  <a:srgbClr val="000000"/>
                </a:solidFill>
              </a:defRPr>
            </a:pPr>
            <a:r>
              <a:t>Output: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entered in the list are: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6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7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8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9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Data, after inserted in the list are: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6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7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8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9</a:t>
            </a:r>
          </a:p>
          <a:p>
            <a:pPr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Data = 10                                                                          </a:t>
            </a:r>
          </a:p>
          <a:p>
            <a:pPr lvl="2">
              <a:spcBef>
                <a:spcPts val="0"/>
              </a:spcBef>
              <a:defRPr i="0" spc="0">
                <a:solidFill>
                  <a:srgbClr val="000000"/>
                </a:solidFill>
              </a:defRPr>
            </a:pPr>
            <a:r>
              <a:t>                                                                                                </a:t>
            </a:r>
          </a:p>
        </p:txBody>
      </p:sp>
      <p:sp>
        <p:nvSpPr>
          <p:cNvPr id="165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E68A"/>
            </a:gs>
            <a:gs pos="100000">
              <a:srgbClr val="B3C2C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Exercise 13-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>
                <a:solidFill>
                  <a:srgbClr val="000000"/>
                </a:solidFill>
              </a:defRPr>
            </a:lvl1pPr>
          </a:lstStyle>
          <a:p>
            <a:pPr/>
            <a:r>
              <a:t>Exercise 13-3</a:t>
            </a:r>
          </a:p>
        </p:txBody>
      </p:sp>
      <p:sp>
        <p:nvSpPr>
          <p:cNvPr id="169" name="Write a program in C to delete a node from the middle of Singly Linked Lis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Write a program in C to delete a node from the middle of Singly Linked List.</a:t>
            </a:r>
          </a:p>
          <a:p>
            <a:pPr lvl="1"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Input Data : </a:t>
            </a:r>
          </a:p>
          <a:p>
            <a:pPr lvl="2"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The number of nodes (An integer)</a:t>
            </a:r>
          </a:p>
          <a:p>
            <a:pPr lvl="2"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The data for each node (An integer)</a:t>
            </a:r>
          </a:p>
          <a:p>
            <a:pPr lvl="2"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The position of node to delete (An integer)</a:t>
            </a:r>
          </a:p>
        </p:txBody>
      </p:sp>
      <p:sp>
        <p:nvSpPr>
          <p:cNvPr id="170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E68A"/>
            </a:gs>
            <a:gs pos="100000">
              <a:srgbClr val="B3C2C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" name="Explanation of Exercise 13-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>
                <a:solidFill>
                  <a:srgbClr val="000000"/>
                </a:solidFill>
              </a:defRPr>
            </a:lvl1pPr>
          </a:lstStyle>
          <a:p>
            <a:pPr/>
            <a:r>
              <a:t>Explanation of Exercise 13-3</a:t>
            </a:r>
          </a:p>
        </p:txBody>
      </p:sp>
      <p:sp>
        <p:nvSpPr>
          <p:cNvPr id="174" name="Input: See the sample I/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Input: See the sample I/O</a:t>
            </a:r>
          </a:p>
          <a:p>
            <a:pPr marL="228600" indent="-228600"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Input format: See the sample I/O</a:t>
            </a:r>
          </a:p>
          <a:p>
            <a:pPr marL="228600" indent="-228600"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Output: See the sample I/O</a:t>
            </a:r>
          </a:p>
          <a:p>
            <a:pPr marL="228600" indent="-228600">
              <a:buSzPct val="8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Output format:</a:t>
            </a:r>
          </a:p>
          <a:p>
            <a:pPr lvl="1"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Display line by line for Singly Linked List</a:t>
            </a:r>
          </a:p>
          <a:p>
            <a:pPr lvl="1"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Display line by line for Singly Linked List after delete</a:t>
            </a:r>
          </a:p>
        </p:txBody>
      </p:sp>
      <p:sp>
        <p:nvSpPr>
          <p:cNvPr id="175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